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4" r:id="rId3"/>
    <p:sldId id="354" r:id="rId4"/>
    <p:sldId id="345" r:id="rId5"/>
    <p:sldId id="346" r:id="rId6"/>
    <p:sldId id="350" r:id="rId7"/>
    <p:sldId id="347" r:id="rId8"/>
    <p:sldId id="348" r:id="rId9"/>
    <p:sldId id="352" r:id="rId10"/>
    <p:sldId id="353" r:id="rId11"/>
    <p:sldId id="351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9E4B16-70A0-6D6B-A417-22F664198A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91FCC47-4420-CE51-2EB1-008330626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C9614C-8C2A-A11E-361D-DCB0697A9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8007-7508-47EB-8E31-9172E903B478}" type="datetimeFigureOut">
              <a:rPr lang="de-CH" smtClean="0"/>
              <a:t>01.09.2024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EA7CBB-C0BE-2A7F-8D98-3BD9F070C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660E38-8645-8EEB-20D0-351F98714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595F-2433-4EC7-97A9-1250B6F2E2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70389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25CF7F-8140-020A-8166-6EE10073E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66774D4-E943-E9B5-888D-D672FBF81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2F80FA-010C-1BD1-DC1C-FF064E6A8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8007-7508-47EB-8E31-9172E903B478}" type="datetimeFigureOut">
              <a:rPr lang="de-CH" smtClean="0"/>
              <a:t>01.09.2024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755978-77C1-7A31-D8F4-4F0AD24EC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891D8C-62AD-B513-DC93-F23815CAE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595F-2433-4EC7-97A9-1250B6F2E2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63286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24BDA86-717A-F79E-646E-614289DE2E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81136BE-AACB-461A-2018-2562409DB4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3FB62E-E807-EAB0-6886-1FC07922A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8007-7508-47EB-8E31-9172E903B478}" type="datetimeFigureOut">
              <a:rPr lang="de-CH" smtClean="0"/>
              <a:t>01.09.2024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7EBFD3-14A0-6315-E27D-D64EDEF7E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B707CA-4CDD-F83D-8978-CC5B6A7C2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595F-2433-4EC7-97A9-1250B6F2E2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57601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1E1BF2-35C9-70DE-975C-6789DACA7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36C8F8-6E25-2069-0A6A-B6A8FED90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B905F1-219A-8846-F866-2D14975A8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8007-7508-47EB-8E31-9172E903B478}" type="datetimeFigureOut">
              <a:rPr lang="de-CH" smtClean="0"/>
              <a:t>01.09.2024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25E243-8DAE-4326-C44F-01E897C26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82E6B2-457B-B6A4-CAA1-67005D94E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595F-2433-4EC7-97A9-1250B6F2E2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64923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37FD04-5C32-CD2D-568E-ABD36B86B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64E714-45BA-2611-8D0B-B9A518A67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04308C-8782-AFAF-5A04-37B15B400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8007-7508-47EB-8E31-9172E903B478}" type="datetimeFigureOut">
              <a:rPr lang="de-CH" smtClean="0"/>
              <a:t>01.09.2024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2D3F40-CA54-1212-A31B-592A6AFBA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619FD5-8E95-4C6B-7CAB-367D8CC66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595F-2433-4EC7-97A9-1250B6F2E2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53622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5C3C87-6121-7620-61AD-30AA5B7A5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01CBE9-8C50-A0A8-A74C-56A6EA8568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1B1304A-8F95-9992-2B61-EE9FE8B6D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5CFEF82-E934-3394-5E74-57311DB8C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8007-7508-47EB-8E31-9172E903B478}" type="datetimeFigureOut">
              <a:rPr lang="de-CH" smtClean="0"/>
              <a:t>01.09.2024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A4965C1-F6AA-EA40-7768-2F36DF944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D5A2D-85C6-BF4C-D8CC-70F92CFCE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595F-2433-4EC7-97A9-1250B6F2E2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15320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9AE794-488D-4FEE-6806-1FF935B8D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1F71B0-02D2-E4CD-E55F-9086BCCCC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3A151D8-4259-89E7-26B5-EE35842FA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C2075C3-305D-5704-C585-3FD864CDE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519E05B-7B83-43E7-0988-C0DC1516E9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B173272-1572-42EE-B2F0-3288C9893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8007-7508-47EB-8E31-9172E903B478}" type="datetimeFigureOut">
              <a:rPr lang="de-CH" smtClean="0"/>
              <a:t>01.09.2024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03C7236-412F-45F7-4F16-41939BB7C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1BAE1C1-07F2-09D0-37B5-EA9FD583B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595F-2433-4EC7-97A9-1250B6F2E2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802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F3AB40-E90F-663B-C6AD-C910FE43E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1EB44DC-AD3D-E9CD-91DC-E9E4C07D3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8007-7508-47EB-8E31-9172E903B478}" type="datetimeFigureOut">
              <a:rPr lang="de-CH" smtClean="0"/>
              <a:t>01.09.2024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BA32523-BCE4-3B3D-71FB-DDFA41DB8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F4E1347-F6FA-77AA-3C9A-A57D67F48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595F-2433-4EC7-97A9-1250B6F2E2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97130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0A1EEBB-24F4-1769-ED55-122F712CE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8007-7508-47EB-8E31-9172E903B478}" type="datetimeFigureOut">
              <a:rPr lang="de-CH" smtClean="0"/>
              <a:t>01.09.2024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A9A4CE9-06E9-A8BF-D9C8-B592AB17A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3999A30-0544-9752-3461-EE1D63607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595F-2433-4EC7-97A9-1250B6F2E2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0983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E9519F-96F2-9ACA-5F65-FF8CA61DC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17EC40-DED4-669B-C43B-BEF72F305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7519E27-D2E4-C3CC-6E19-8EE429879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0D5CF19-0970-344C-7AB9-01A5A261F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8007-7508-47EB-8E31-9172E903B478}" type="datetimeFigureOut">
              <a:rPr lang="de-CH" smtClean="0"/>
              <a:t>01.09.2024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A94B926-64CB-C0ED-DDE3-2D80CB8C5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23036F2-6434-149D-3B94-FB616B21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595F-2433-4EC7-97A9-1250B6F2E2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2615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958CB4-53A7-9BEF-B0AA-BC213FD7D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D728871-4B23-98F7-9CD3-30551A8814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93F79E6-D51E-83D1-39F9-C16C270E5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AF46EB6-69AD-A55C-3695-0F4D254E9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8007-7508-47EB-8E31-9172E903B478}" type="datetimeFigureOut">
              <a:rPr lang="de-CH" smtClean="0"/>
              <a:t>01.09.2024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7CF3719-8176-ACD7-9831-96B6F3E14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E255C4-31E5-CF67-C998-D5FC78451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595F-2433-4EC7-97A9-1250B6F2E2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91084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097EBE1-6583-AAF9-17EF-F5D36B070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78B294-37FE-88CA-65E2-32B6381A6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513CDB-C93B-B892-0EA8-B9BAC1175A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5D8007-7508-47EB-8E31-9172E903B478}" type="datetimeFigureOut">
              <a:rPr lang="de-CH" smtClean="0"/>
              <a:t>01.09.2024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3AE89E-9F68-ECEE-9A58-5626B2C0BF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BFCD80-29CA-4EAB-BD70-D0510CA96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93595F-2433-4EC7-97A9-1250B6F2E2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6694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739E3C-874D-E3AE-09B5-2F7EC8FF3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1120" y="2235200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CH" dirty="0"/>
          </a:p>
        </p:txBody>
      </p:sp>
      <p:pic>
        <p:nvPicPr>
          <p:cNvPr id="5" name="Bild 2" descr="Logo_PEP_RGB_pepinfo.jpg">
            <a:extLst>
              <a:ext uri="{FF2B5EF4-FFF2-40B4-BE49-F238E27FC236}">
                <a16:creationId xmlns:a16="http://schemas.microsoft.com/office/drawing/2014/main" id="{0BC1FB1F-4C3E-0C68-491B-E38E41BC9F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88947"/>
            <a:ext cx="3607727" cy="108292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34EAAD7-49EC-CBFD-097F-3A3E1425B6A6}"/>
              </a:ext>
            </a:extLst>
          </p:cNvPr>
          <p:cNvSpPr txBox="1"/>
          <p:nvPr/>
        </p:nvSpPr>
        <p:spPr>
          <a:xfrm>
            <a:off x="1055370" y="2407531"/>
            <a:ext cx="971549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200" b="1" dirty="0"/>
              <a:t>Grüezi mitenand… </a:t>
            </a:r>
            <a:br>
              <a:rPr lang="de-DE" sz="3200" b="1" dirty="0"/>
            </a:br>
            <a:br>
              <a:rPr lang="de-DE" sz="3200" b="1" dirty="0"/>
            </a:br>
            <a:r>
              <a:rPr lang="de-DE" sz="3200" b="1" dirty="0"/>
              <a:t>Herzlich Willkommen zum Kurzinput zu </a:t>
            </a:r>
            <a:br>
              <a:rPr lang="de-DE" sz="3200" b="1" dirty="0"/>
            </a:br>
            <a:r>
              <a:rPr lang="de-DE" sz="3200" b="1" dirty="0"/>
              <a:t>PEP-Gemeinsam Essen</a:t>
            </a:r>
            <a:endParaRPr lang="de-CH" sz="3200" b="1" dirty="0"/>
          </a:p>
        </p:txBody>
      </p:sp>
      <p:cxnSp>
        <p:nvCxnSpPr>
          <p:cNvPr id="10" name="Gerade Verbindung 4">
            <a:extLst>
              <a:ext uri="{FF2B5EF4-FFF2-40B4-BE49-F238E27FC236}">
                <a16:creationId xmlns:a16="http://schemas.microsoft.com/office/drawing/2014/main" id="{55A5DACE-23DD-0F33-6AC8-2B30BBC71265}"/>
              </a:ext>
            </a:extLst>
          </p:cNvPr>
          <p:cNvCxnSpPr>
            <a:cxnSpLocks/>
          </p:cNvCxnSpPr>
          <p:nvPr/>
        </p:nvCxnSpPr>
        <p:spPr>
          <a:xfrm>
            <a:off x="520700" y="6083300"/>
            <a:ext cx="10989310" cy="85753"/>
          </a:xfrm>
          <a:prstGeom prst="line">
            <a:avLst/>
          </a:prstGeom>
          <a:ln w="15875">
            <a:solidFill>
              <a:srgbClr val="0086C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70759FEC-64D7-44CF-6297-B4ADF46AC35C}"/>
              </a:ext>
            </a:extLst>
          </p:cNvPr>
          <p:cNvSpPr txBox="1"/>
          <p:nvPr/>
        </p:nvSpPr>
        <p:spPr>
          <a:xfrm>
            <a:off x="457200" y="6134100"/>
            <a:ext cx="3111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de-DE" sz="1200" dirty="0">
                <a:solidFill>
                  <a:srgbClr val="0086CA"/>
                </a:solidFill>
                <a:latin typeface="Helvetica"/>
                <a:cs typeface="Helvetica"/>
              </a:rPr>
              <a:t>PEP – Gemeinsam Essen / 2024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5214EAB-2DFB-3968-26D2-ADA8C978C5C7}"/>
              </a:ext>
            </a:extLst>
          </p:cNvPr>
          <p:cNvSpPr txBox="1"/>
          <p:nvPr/>
        </p:nvSpPr>
        <p:spPr>
          <a:xfrm>
            <a:off x="3393762" y="6145320"/>
            <a:ext cx="2422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de-DE" sz="1200" dirty="0">
                <a:solidFill>
                  <a:srgbClr val="0086CA"/>
                </a:solidFill>
                <a:latin typeface="Helvetica"/>
                <a:cs typeface="Helvetica"/>
              </a:rPr>
              <a:t>Fachstelle PEP, </a:t>
            </a:r>
            <a:r>
              <a:rPr lang="de-DE" sz="1200" dirty="0" err="1">
                <a:solidFill>
                  <a:srgbClr val="0086CA"/>
                </a:solidFill>
                <a:latin typeface="Helvetica"/>
                <a:cs typeface="Helvetica"/>
              </a:rPr>
              <a:t>pepinfo.ch</a:t>
            </a:r>
            <a:endParaRPr lang="de-DE" sz="1200" dirty="0">
              <a:solidFill>
                <a:srgbClr val="0086CA"/>
              </a:solidFill>
              <a:latin typeface="Helvetica"/>
              <a:cs typeface="Helvetica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5116B4E-52D5-20E8-4407-EC4FB221E793}"/>
              </a:ext>
            </a:extLst>
          </p:cNvPr>
          <p:cNvSpPr txBox="1"/>
          <p:nvPr/>
        </p:nvSpPr>
        <p:spPr>
          <a:xfrm>
            <a:off x="2864167" y="4915834"/>
            <a:ext cx="4736784" cy="1051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Netzwerk- und Weiterbildungstreffen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Fourchette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verte - Ama Terra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03.09.2024</a:t>
            </a:r>
          </a:p>
        </p:txBody>
      </p:sp>
      <p:pic>
        <p:nvPicPr>
          <p:cNvPr id="19" name="Bild 4" descr="Titel_Gemeinsam_Essen.jpg">
            <a:extLst>
              <a:ext uri="{FF2B5EF4-FFF2-40B4-BE49-F238E27FC236}">
                <a16:creationId xmlns:a16="http://schemas.microsoft.com/office/drawing/2014/main" id="{BC3D9155-7374-7722-EC9B-F29B47A46C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32" r="9086" b="2935"/>
          <a:stretch/>
        </p:blipFill>
        <p:spPr>
          <a:xfrm>
            <a:off x="8723233" y="8989"/>
            <a:ext cx="3414920" cy="342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18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739E3C-874D-E3AE-09B5-2F7EC8FF3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1120" y="2235200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CH" dirty="0"/>
          </a:p>
        </p:txBody>
      </p:sp>
      <p:pic>
        <p:nvPicPr>
          <p:cNvPr id="5" name="Bild 2" descr="Logo_PEP_RGB_pepinfo.jpg">
            <a:extLst>
              <a:ext uri="{FF2B5EF4-FFF2-40B4-BE49-F238E27FC236}">
                <a16:creationId xmlns:a16="http://schemas.microsoft.com/office/drawing/2014/main" id="{0BC1FB1F-4C3E-0C68-491B-E38E41BC9F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88947"/>
            <a:ext cx="3607727" cy="1082929"/>
          </a:xfrm>
          <a:prstGeom prst="rect">
            <a:avLst/>
          </a:prstGeom>
        </p:spPr>
      </p:pic>
      <p:cxnSp>
        <p:nvCxnSpPr>
          <p:cNvPr id="10" name="Gerade Verbindung 4">
            <a:extLst>
              <a:ext uri="{FF2B5EF4-FFF2-40B4-BE49-F238E27FC236}">
                <a16:creationId xmlns:a16="http://schemas.microsoft.com/office/drawing/2014/main" id="{55A5DACE-23DD-0F33-6AC8-2B30BBC71265}"/>
              </a:ext>
            </a:extLst>
          </p:cNvPr>
          <p:cNvCxnSpPr>
            <a:cxnSpLocks/>
          </p:cNvCxnSpPr>
          <p:nvPr/>
        </p:nvCxnSpPr>
        <p:spPr>
          <a:xfrm>
            <a:off x="520700" y="6083300"/>
            <a:ext cx="10989310" cy="85753"/>
          </a:xfrm>
          <a:prstGeom prst="line">
            <a:avLst/>
          </a:prstGeom>
          <a:ln w="15875">
            <a:solidFill>
              <a:srgbClr val="0086C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70759FEC-64D7-44CF-6297-B4ADF46AC35C}"/>
              </a:ext>
            </a:extLst>
          </p:cNvPr>
          <p:cNvSpPr txBox="1"/>
          <p:nvPr/>
        </p:nvSpPr>
        <p:spPr>
          <a:xfrm>
            <a:off x="457200" y="6134100"/>
            <a:ext cx="3111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de-DE" sz="1200" dirty="0">
                <a:solidFill>
                  <a:srgbClr val="0086CA"/>
                </a:solidFill>
                <a:latin typeface="Helvetica"/>
                <a:cs typeface="Helvetica"/>
              </a:rPr>
              <a:t>PEP – Gemeinsam Essen / 2024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5214EAB-2DFB-3968-26D2-ADA8C978C5C7}"/>
              </a:ext>
            </a:extLst>
          </p:cNvPr>
          <p:cNvSpPr txBox="1"/>
          <p:nvPr/>
        </p:nvSpPr>
        <p:spPr>
          <a:xfrm>
            <a:off x="3393762" y="6145320"/>
            <a:ext cx="2422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de-DE" sz="1200" dirty="0">
                <a:solidFill>
                  <a:srgbClr val="0086CA"/>
                </a:solidFill>
                <a:latin typeface="Helvetica"/>
                <a:cs typeface="Helvetica"/>
              </a:rPr>
              <a:t>Fachstelle PEP, </a:t>
            </a:r>
            <a:r>
              <a:rPr lang="de-DE" sz="1200" dirty="0" err="1">
                <a:solidFill>
                  <a:srgbClr val="0086CA"/>
                </a:solidFill>
                <a:latin typeface="Helvetica"/>
                <a:cs typeface="Helvetica"/>
              </a:rPr>
              <a:t>pepinfo.ch</a:t>
            </a:r>
            <a:endParaRPr lang="de-DE" sz="1200" dirty="0">
              <a:solidFill>
                <a:srgbClr val="0086CA"/>
              </a:solidFill>
              <a:latin typeface="Helvetica"/>
              <a:cs typeface="Helvetica"/>
            </a:endParaRPr>
          </a:p>
        </p:txBody>
      </p:sp>
      <p:pic>
        <p:nvPicPr>
          <p:cNvPr id="19" name="Bild 4" descr="Titel_Gemeinsam_Essen.jpg">
            <a:extLst>
              <a:ext uri="{FF2B5EF4-FFF2-40B4-BE49-F238E27FC236}">
                <a16:creationId xmlns:a16="http://schemas.microsoft.com/office/drawing/2014/main" id="{BC3D9155-7374-7722-EC9B-F29B47A46C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32" r="9086" b="2935"/>
          <a:stretch/>
        </p:blipFill>
        <p:spPr>
          <a:xfrm>
            <a:off x="8723233" y="8989"/>
            <a:ext cx="3414920" cy="342001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1149A08-7212-E30C-F1A2-7CC355BCB805}"/>
              </a:ext>
            </a:extLst>
          </p:cNvPr>
          <p:cNvSpPr txBox="1"/>
          <p:nvPr/>
        </p:nvSpPr>
        <p:spPr>
          <a:xfrm>
            <a:off x="466724" y="1710461"/>
            <a:ext cx="11671429" cy="4412419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defTabSz="457200"/>
            <a:endParaRPr lang="de-DE" sz="2000" dirty="0">
              <a:solidFill>
                <a:prstClr val="black"/>
              </a:solidFill>
              <a:latin typeface="Helvetica"/>
              <a:cs typeface="Helvetica"/>
            </a:endParaRPr>
          </a:p>
          <a:p>
            <a:pPr defTabSz="457200"/>
            <a:r>
              <a:rPr lang="de-DE" sz="2800" b="1" dirty="0">
                <a:solidFill>
                  <a:prstClr val="black"/>
                </a:solidFill>
                <a:latin typeface="Helvetica"/>
                <a:cs typeface="Helvetica"/>
              </a:rPr>
              <a:t>Was bringt den Kindern diese Teamweiterbildung?</a:t>
            </a:r>
          </a:p>
          <a:p>
            <a:pPr defTabSz="457200"/>
            <a:endParaRPr lang="de-DE" sz="2400" dirty="0">
              <a:solidFill>
                <a:prstClr val="black"/>
              </a:solidFill>
              <a:latin typeface="Helvetica"/>
              <a:cs typeface="Helvetica"/>
            </a:endParaRPr>
          </a:p>
          <a:p>
            <a:pPr defTabSz="457200"/>
            <a:r>
              <a:rPr lang="de-DE" sz="2400" b="1" dirty="0">
                <a:solidFill>
                  <a:prstClr val="black"/>
                </a:solidFill>
                <a:latin typeface="Helvetica"/>
                <a:cs typeface="Helvetica"/>
              </a:rPr>
              <a:t>Sie erfahren…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prstClr val="black"/>
                </a:solidFill>
                <a:latin typeface="Helvetica"/>
                <a:cs typeface="Helvetica"/>
              </a:rPr>
              <a:t>… (vielleicht) mehr Verständnis für ihr Verhalten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prstClr val="black"/>
                </a:solidFill>
                <a:latin typeface="Helvetica"/>
                <a:cs typeface="Helvetica"/>
              </a:rPr>
              <a:t>… eventuell das Geniessen von mehr Autonomie und Partizipation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prstClr val="black"/>
                </a:solidFill>
                <a:latin typeface="Helvetica"/>
                <a:cs typeface="Helvetica"/>
              </a:rPr>
              <a:t>… möglicherweise weniger Druck, mehr Gelassenheit von Seiten der  </a:t>
            </a:r>
            <a:br>
              <a:rPr lang="de-DE" sz="2400" dirty="0">
                <a:solidFill>
                  <a:prstClr val="black"/>
                </a:solidFill>
                <a:latin typeface="Helvetica"/>
                <a:cs typeface="Helvetica"/>
              </a:rPr>
            </a:br>
            <a:r>
              <a:rPr lang="de-DE" sz="2400" dirty="0">
                <a:solidFill>
                  <a:prstClr val="black"/>
                </a:solidFill>
                <a:latin typeface="Helvetica"/>
                <a:cs typeface="Helvetica"/>
              </a:rPr>
              <a:t>     Erwachsenen.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prstClr val="black"/>
                </a:solidFill>
                <a:latin typeface="Helvetica"/>
                <a:cs typeface="Helvetica"/>
              </a:rPr>
              <a:t>… vielleicht zu spüren, dass die Beziehungsebene im Gegensatz zu den</a:t>
            </a:r>
            <a:br>
              <a:rPr lang="de-DE" sz="2400" dirty="0">
                <a:solidFill>
                  <a:prstClr val="black"/>
                </a:solidFill>
                <a:latin typeface="Helvetica"/>
                <a:cs typeface="Helvetica"/>
              </a:rPr>
            </a:br>
            <a:r>
              <a:rPr lang="de-DE" sz="2400" dirty="0">
                <a:solidFill>
                  <a:prstClr val="black"/>
                </a:solidFill>
                <a:latin typeface="Helvetica"/>
                <a:cs typeface="Helvetica"/>
              </a:rPr>
              <a:t>     Lebensmitteln mehr an Bedeutung gewinnt.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prstClr val="black"/>
                </a:solidFill>
                <a:latin typeface="Helvetica"/>
                <a:cs typeface="Helvetica"/>
              </a:rPr>
              <a:t>… dass die Mahlzeitsituation von ALLEN als entspannter wahrgenommen werden</a:t>
            </a:r>
            <a:endParaRPr lang="de-DE" sz="2000" dirty="0">
              <a:solidFill>
                <a:prstClr val="black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93266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739E3C-874D-E3AE-09B5-2F7EC8FF3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1120" y="3429000"/>
            <a:ext cx="9144000" cy="1193800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CH" dirty="0"/>
          </a:p>
        </p:txBody>
      </p:sp>
      <p:pic>
        <p:nvPicPr>
          <p:cNvPr id="5" name="Bild 2" descr="Logo_PEP_RGB_pepinfo.jpg">
            <a:extLst>
              <a:ext uri="{FF2B5EF4-FFF2-40B4-BE49-F238E27FC236}">
                <a16:creationId xmlns:a16="http://schemas.microsoft.com/office/drawing/2014/main" id="{0BC1FB1F-4C3E-0C68-491B-E38E41BC9F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88947"/>
            <a:ext cx="3607727" cy="108292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34EAAD7-49EC-CBFD-097F-3A3E1425B6A6}"/>
              </a:ext>
            </a:extLst>
          </p:cNvPr>
          <p:cNvSpPr txBox="1"/>
          <p:nvPr/>
        </p:nvSpPr>
        <p:spPr>
          <a:xfrm>
            <a:off x="1157605" y="3852696"/>
            <a:ext cx="97154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de-DE" sz="3200" b="1" dirty="0"/>
            </a:br>
            <a:r>
              <a:rPr lang="de-DE" sz="3200" dirty="0">
                <a:sym typeface="Wingdings" panose="05000000000000000000" pitchFamily="2" charset="2"/>
              </a:rPr>
              <a:t>Gerne stehe ich Ihnen anschliessend für Fragen zur Verfügung</a:t>
            </a:r>
            <a:endParaRPr lang="de-CH" sz="3200" dirty="0"/>
          </a:p>
        </p:txBody>
      </p:sp>
      <p:cxnSp>
        <p:nvCxnSpPr>
          <p:cNvPr id="10" name="Gerade Verbindung 4">
            <a:extLst>
              <a:ext uri="{FF2B5EF4-FFF2-40B4-BE49-F238E27FC236}">
                <a16:creationId xmlns:a16="http://schemas.microsoft.com/office/drawing/2014/main" id="{55A5DACE-23DD-0F33-6AC8-2B30BBC71265}"/>
              </a:ext>
            </a:extLst>
          </p:cNvPr>
          <p:cNvCxnSpPr>
            <a:cxnSpLocks/>
          </p:cNvCxnSpPr>
          <p:nvPr/>
        </p:nvCxnSpPr>
        <p:spPr>
          <a:xfrm>
            <a:off x="520700" y="6083300"/>
            <a:ext cx="10989310" cy="85753"/>
          </a:xfrm>
          <a:prstGeom prst="line">
            <a:avLst/>
          </a:prstGeom>
          <a:ln w="15875">
            <a:solidFill>
              <a:srgbClr val="0086C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70759FEC-64D7-44CF-6297-B4ADF46AC35C}"/>
              </a:ext>
            </a:extLst>
          </p:cNvPr>
          <p:cNvSpPr txBox="1"/>
          <p:nvPr/>
        </p:nvSpPr>
        <p:spPr>
          <a:xfrm>
            <a:off x="457200" y="6134100"/>
            <a:ext cx="3111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de-DE" sz="1200" dirty="0">
                <a:solidFill>
                  <a:srgbClr val="0086CA"/>
                </a:solidFill>
                <a:latin typeface="Helvetica"/>
                <a:cs typeface="Helvetica"/>
              </a:rPr>
              <a:t>PEP – Gemeinsam Essen / 2024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5214EAB-2DFB-3968-26D2-ADA8C978C5C7}"/>
              </a:ext>
            </a:extLst>
          </p:cNvPr>
          <p:cNvSpPr txBox="1"/>
          <p:nvPr/>
        </p:nvSpPr>
        <p:spPr>
          <a:xfrm>
            <a:off x="3393762" y="6145320"/>
            <a:ext cx="2422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de-DE" sz="1200" dirty="0">
                <a:solidFill>
                  <a:srgbClr val="0086CA"/>
                </a:solidFill>
                <a:latin typeface="Helvetica"/>
                <a:cs typeface="Helvetica"/>
              </a:rPr>
              <a:t>Fachstelle PEP, </a:t>
            </a:r>
            <a:r>
              <a:rPr lang="de-DE" sz="1200" dirty="0" err="1">
                <a:solidFill>
                  <a:srgbClr val="0086CA"/>
                </a:solidFill>
                <a:latin typeface="Helvetica"/>
                <a:cs typeface="Helvetica"/>
              </a:rPr>
              <a:t>pepinfo.ch</a:t>
            </a:r>
            <a:endParaRPr lang="de-DE" sz="1200" dirty="0">
              <a:solidFill>
                <a:srgbClr val="0086CA"/>
              </a:solidFill>
              <a:latin typeface="Helvetica"/>
              <a:cs typeface="Helvetica"/>
            </a:endParaRPr>
          </a:p>
        </p:txBody>
      </p:sp>
      <p:pic>
        <p:nvPicPr>
          <p:cNvPr id="19" name="Bild 4" descr="Titel_Gemeinsam_Essen.jpg">
            <a:extLst>
              <a:ext uri="{FF2B5EF4-FFF2-40B4-BE49-F238E27FC236}">
                <a16:creationId xmlns:a16="http://schemas.microsoft.com/office/drawing/2014/main" id="{BC3D9155-7374-7722-EC9B-F29B47A46C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32" r="9086" b="2935"/>
          <a:stretch/>
        </p:blipFill>
        <p:spPr>
          <a:xfrm>
            <a:off x="8530427" y="8989"/>
            <a:ext cx="3607726" cy="361310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033E730-DFBB-C23F-D7B6-ADBF6F59B304}"/>
              </a:ext>
            </a:extLst>
          </p:cNvPr>
          <p:cNvSpPr txBox="1"/>
          <p:nvPr/>
        </p:nvSpPr>
        <p:spPr>
          <a:xfrm>
            <a:off x="2318466" y="3267921"/>
            <a:ext cx="75550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Danke für Ihre Aufmerksamkeit… </a:t>
            </a: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Wingdings" panose="05000000000000000000" pitchFamily="2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4243305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2" descr="Logo_PEP_RGB_pepinfo.jpg">
            <a:extLst>
              <a:ext uri="{FF2B5EF4-FFF2-40B4-BE49-F238E27FC236}">
                <a16:creationId xmlns:a16="http://schemas.microsoft.com/office/drawing/2014/main" id="{0BC1FB1F-4C3E-0C68-491B-E38E41BC9F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88947"/>
            <a:ext cx="3607727" cy="1082929"/>
          </a:xfrm>
          <a:prstGeom prst="rect">
            <a:avLst/>
          </a:prstGeom>
        </p:spPr>
      </p:pic>
      <p:cxnSp>
        <p:nvCxnSpPr>
          <p:cNvPr id="10" name="Gerade Verbindung 4">
            <a:extLst>
              <a:ext uri="{FF2B5EF4-FFF2-40B4-BE49-F238E27FC236}">
                <a16:creationId xmlns:a16="http://schemas.microsoft.com/office/drawing/2014/main" id="{55A5DACE-23DD-0F33-6AC8-2B30BBC71265}"/>
              </a:ext>
            </a:extLst>
          </p:cNvPr>
          <p:cNvCxnSpPr>
            <a:cxnSpLocks/>
          </p:cNvCxnSpPr>
          <p:nvPr/>
        </p:nvCxnSpPr>
        <p:spPr>
          <a:xfrm>
            <a:off x="520700" y="6083300"/>
            <a:ext cx="10989310" cy="85753"/>
          </a:xfrm>
          <a:prstGeom prst="line">
            <a:avLst/>
          </a:prstGeom>
          <a:ln w="15875">
            <a:solidFill>
              <a:srgbClr val="0086C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70759FEC-64D7-44CF-6297-B4ADF46AC35C}"/>
              </a:ext>
            </a:extLst>
          </p:cNvPr>
          <p:cNvSpPr txBox="1"/>
          <p:nvPr/>
        </p:nvSpPr>
        <p:spPr>
          <a:xfrm>
            <a:off x="457200" y="6134100"/>
            <a:ext cx="3111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de-DE" sz="1200" dirty="0">
                <a:solidFill>
                  <a:srgbClr val="0086CA"/>
                </a:solidFill>
                <a:latin typeface="Helvetica"/>
                <a:cs typeface="Helvetica"/>
              </a:rPr>
              <a:t>PEP – Gemeinsam Essen / 2024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5214EAB-2DFB-3968-26D2-ADA8C978C5C7}"/>
              </a:ext>
            </a:extLst>
          </p:cNvPr>
          <p:cNvSpPr txBox="1"/>
          <p:nvPr/>
        </p:nvSpPr>
        <p:spPr>
          <a:xfrm>
            <a:off x="3393762" y="6145320"/>
            <a:ext cx="2422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de-DE" sz="1200" dirty="0">
                <a:solidFill>
                  <a:srgbClr val="0086CA"/>
                </a:solidFill>
                <a:latin typeface="Helvetica"/>
                <a:cs typeface="Helvetica"/>
              </a:rPr>
              <a:t>Fachstelle PEP, </a:t>
            </a:r>
            <a:r>
              <a:rPr lang="de-DE" sz="1200" dirty="0" err="1">
                <a:solidFill>
                  <a:srgbClr val="0086CA"/>
                </a:solidFill>
                <a:latin typeface="Helvetica"/>
                <a:cs typeface="Helvetica"/>
              </a:rPr>
              <a:t>pepinfo.ch</a:t>
            </a:r>
            <a:endParaRPr lang="de-DE" sz="1200" dirty="0">
              <a:solidFill>
                <a:srgbClr val="0086CA"/>
              </a:solidFill>
              <a:latin typeface="Helvetica"/>
              <a:cs typeface="Helvetica"/>
            </a:endParaRPr>
          </a:p>
        </p:txBody>
      </p:sp>
      <p:pic>
        <p:nvPicPr>
          <p:cNvPr id="19" name="Bild 4" descr="Titel_Gemeinsam_Essen.jpg">
            <a:extLst>
              <a:ext uri="{FF2B5EF4-FFF2-40B4-BE49-F238E27FC236}">
                <a16:creationId xmlns:a16="http://schemas.microsoft.com/office/drawing/2014/main" id="{BC3D9155-7374-7722-EC9B-F29B47A46C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32" r="9086" b="2935"/>
          <a:stretch/>
        </p:blipFill>
        <p:spPr>
          <a:xfrm>
            <a:off x="8723233" y="8989"/>
            <a:ext cx="3414920" cy="342001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9F53D20-B8F1-E13E-E2A0-387C566A051D}"/>
              </a:ext>
            </a:extLst>
          </p:cNvPr>
          <p:cNvSpPr txBox="1"/>
          <p:nvPr/>
        </p:nvSpPr>
        <p:spPr>
          <a:xfrm>
            <a:off x="457200" y="1559733"/>
            <a:ext cx="2371090" cy="839089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defTabSz="457200"/>
            <a:endParaRPr lang="de-DE" sz="2000" dirty="0">
              <a:solidFill>
                <a:prstClr val="black"/>
              </a:solidFill>
              <a:latin typeface="Helvetica"/>
              <a:cs typeface="Helvetica"/>
            </a:endParaRPr>
          </a:p>
          <a:p>
            <a:pPr defTabSz="457200"/>
            <a:r>
              <a:rPr lang="de-DE" sz="2800" b="1" dirty="0">
                <a:solidFill>
                  <a:prstClr val="black"/>
                </a:solidFill>
                <a:latin typeface="Helvetica"/>
                <a:cs typeface="Helvetica"/>
              </a:rPr>
              <a:t>Wer bin ich?</a:t>
            </a:r>
          </a:p>
          <a:p>
            <a:pPr defTabSz="457200"/>
            <a:endParaRPr lang="de-DE" sz="2000" dirty="0">
              <a:solidFill>
                <a:prstClr val="black"/>
              </a:solidFill>
              <a:latin typeface="Helvetica"/>
              <a:cs typeface="Helvetica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de-DE" sz="2400" dirty="0">
              <a:solidFill>
                <a:prstClr val="black"/>
              </a:solidFill>
              <a:latin typeface="Helvetica"/>
              <a:cs typeface="Helvetica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E79C3D8-3791-D68C-53D5-033486DBB4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8"/>
          <a:stretch/>
        </p:blipFill>
        <p:spPr>
          <a:xfrm rot="16200000">
            <a:off x="660604" y="2241998"/>
            <a:ext cx="1608417" cy="1888224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2E117F95-DE3A-9A8F-AAAA-E67328CF635E}"/>
              </a:ext>
            </a:extLst>
          </p:cNvPr>
          <p:cNvSpPr txBox="1"/>
          <p:nvPr/>
        </p:nvSpPr>
        <p:spPr>
          <a:xfrm>
            <a:off x="3309620" y="3976777"/>
            <a:ext cx="844042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W</a:t>
            </a:r>
            <a:r>
              <a:rPr lang="de-DE" sz="2800" b="1" dirty="0" err="1">
                <a:solidFill>
                  <a:prstClr val="black"/>
                </a:solidFill>
                <a:latin typeface="Helvetica"/>
                <a:cs typeface="Helvetica"/>
              </a:rPr>
              <a:t>as</a:t>
            </a:r>
            <a:r>
              <a:rPr lang="de-DE" sz="2800" b="1" dirty="0">
                <a:solidFill>
                  <a:prstClr val="black"/>
                </a:solidFill>
                <a:latin typeface="Helvetica"/>
                <a:cs typeface="Helvetica"/>
              </a:rPr>
              <a:t> tue ich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?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Fachstelle K&amp;F Ennetbaden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2400" dirty="0" err="1">
                <a:solidFill>
                  <a:prstClr val="black"/>
                </a:solidFill>
                <a:latin typeface="Helvetica"/>
                <a:cs typeface="Helvetica"/>
              </a:rPr>
              <a:t>OdA</a:t>
            </a:r>
            <a:r>
              <a:rPr lang="de-DE" sz="2400" dirty="0">
                <a:solidFill>
                  <a:prstClr val="black"/>
                </a:solidFill>
                <a:latin typeface="Helvetica"/>
                <a:cs typeface="Helvetica"/>
              </a:rPr>
              <a:t> Sozialberufe Zürich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2400" dirty="0">
                <a:solidFill>
                  <a:prstClr val="black"/>
                </a:solidFill>
                <a:latin typeface="Helvetica"/>
                <a:cs typeface="Helvetica"/>
              </a:rPr>
              <a:t>Mandat für PEP-Gemeinsam Essen Weiterbildungen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2400" dirty="0">
                <a:solidFill>
                  <a:prstClr val="black"/>
                </a:solidFill>
                <a:latin typeface="Helvetica"/>
                <a:cs typeface="Helvetica"/>
              </a:rPr>
              <a:t>Systemisch,- Lösungsorientierter Kurzzeitberater (Coach) </a:t>
            </a:r>
            <a:endParaRPr lang="de-CH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586D3EA-B182-88ED-E859-6E50A7BAE3BD}"/>
              </a:ext>
            </a:extLst>
          </p:cNvPr>
          <p:cNvSpPr txBox="1"/>
          <p:nvPr/>
        </p:nvSpPr>
        <p:spPr>
          <a:xfrm>
            <a:off x="2602929" y="2736776"/>
            <a:ext cx="29239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Rahim Lascandri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2400" dirty="0">
                <a:solidFill>
                  <a:prstClr val="black"/>
                </a:solidFill>
                <a:latin typeface="Helvetica"/>
                <a:cs typeface="Helvetica"/>
              </a:rPr>
              <a:t>Aarau</a:t>
            </a:r>
          </a:p>
        </p:txBody>
      </p:sp>
    </p:spTree>
    <p:extLst>
      <p:ext uri="{BB962C8B-B14F-4D97-AF65-F5344CB8AC3E}">
        <p14:creationId xmlns:p14="http://schemas.microsoft.com/office/powerpoint/2010/main" val="1936008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739E3C-874D-E3AE-09B5-2F7EC8FF3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1120" y="2235200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CH" dirty="0"/>
          </a:p>
        </p:txBody>
      </p:sp>
      <p:pic>
        <p:nvPicPr>
          <p:cNvPr id="5" name="Bild 2" descr="Logo_PEP_RGB_pepinfo.jpg">
            <a:extLst>
              <a:ext uri="{FF2B5EF4-FFF2-40B4-BE49-F238E27FC236}">
                <a16:creationId xmlns:a16="http://schemas.microsoft.com/office/drawing/2014/main" id="{0BC1FB1F-4C3E-0C68-491B-E38E41BC9F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88947"/>
            <a:ext cx="3607727" cy="1082929"/>
          </a:xfrm>
          <a:prstGeom prst="rect">
            <a:avLst/>
          </a:prstGeom>
        </p:spPr>
      </p:pic>
      <p:cxnSp>
        <p:nvCxnSpPr>
          <p:cNvPr id="10" name="Gerade Verbindung 4">
            <a:extLst>
              <a:ext uri="{FF2B5EF4-FFF2-40B4-BE49-F238E27FC236}">
                <a16:creationId xmlns:a16="http://schemas.microsoft.com/office/drawing/2014/main" id="{55A5DACE-23DD-0F33-6AC8-2B30BBC71265}"/>
              </a:ext>
            </a:extLst>
          </p:cNvPr>
          <p:cNvCxnSpPr>
            <a:cxnSpLocks/>
          </p:cNvCxnSpPr>
          <p:nvPr/>
        </p:nvCxnSpPr>
        <p:spPr>
          <a:xfrm>
            <a:off x="520700" y="6083300"/>
            <a:ext cx="10989310" cy="85753"/>
          </a:xfrm>
          <a:prstGeom prst="line">
            <a:avLst/>
          </a:prstGeom>
          <a:ln w="15875">
            <a:solidFill>
              <a:srgbClr val="0086C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70759FEC-64D7-44CF-6297-B4ADF46AC35C}"/>
              </a:ext>
            </a:extLst>
          </p:cNvPr>
          <p:cNvSpPr txBox="1"/>
          <p:nvPr/>
        </p:nvSpPr>
        <p:spPr>
          <a:xfrm>
            <a:off x="457200" y="6134100"/>
            <a:ext cx="3111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de-DE" sz="1200" dirty="0">
                <a:solidFill>
                  <a:srgbClr val="0086CA"/>
                </a:solidFill>
                <a:latin typeface="Helvetica"/>
                <a:cs typeface="Helvetica"/>
              </a:rPr>
              <a:t>PEP – Gemeinsam Essen / 2024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5214EAB-2DFB-3968-26D2-ADA8C978C5C7}"/>
              </a:ext>
            </a:extLst>
          </p:cNvPr>
          <p:cNvSpPr txBox="1"/>
          <p:nvPr/>
        </p:nvSpPr>
        <p:spPr>
          <a:xfrm>
            <a:off x="3393762" y="6145320"/>
            <a:ext cx="2422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de-DE" sz="1200" dirty="0">
                <a:solidFill>
                  <a:srgbClr val="0086CA"/>
                </a:solidFill>
                <a:latin typeface="Helvetica"/>
                <a:cs typeface="Helvetica"/>
              </a:rPr>
              <a:t>Fachstelle PEP, </a:t>
            </a:r>
            <a:r>
              <a:rPr lang="de-DE" sz="1200" dirty="0" err="1">
                <a:solidFill>
                  <a:srgbClr val="0086CA"/>
                </a:solidFill>
                <a:latin typeface="Helvetica"/>
                <a:cs typeface="Helvetica"/>
              </a:rPr>
              <a:t>pepinfo.ch</a:t>
            </a:r>
            <a:endParaRPr lang="de-DE" sz="1200" dirty="0">
              <a:solidFill>
                <a:srgbClr val="0086CA"/>
              </a:solidFill>
              <a:latin typeface="Helvetica"/>
              <a:cs typeface="Helvetica"/>
            </a:endParaRPr>
          </a:p>
        </p:txBody>
      </p:sp>
      <p:pic>
        <p:nvPicPr>
          <p:cNvPr id="19" name="Bild 4" descr="Titel_Gemeinsam_Essen.jpg">
            <a:extLst>
              <a:ext uri="{FF2B5EF4-FFF2-40B4-BE49-F238E27FC236}">
                <a16:creationId xmlns:a16="http://schemas.microsoft.com/office/drawing/2014/main" id="{BC3D9155-7374-7722-EC9B-F29B47A46C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32" r="9086" b="2935"/>
          <a:stretch/>
        </p:blipFill>
        <p:spPr>
          <a:xfrm>
            <a:off x="8723233" y="8989"/>
            <a:ext cx="3414920" cy="342001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9F53D20-B8F1-E13E-E2A0-387C566A051D}"/>
              </a:ext>
            </a:extLst>
          </p:cNvPr>
          <p:cNvSpPr txBox="1"/>
          <p:nvPr/>
        </p:nvSpPr>
        <p:spPr>
          <a:xfrm>
            <a:off x="600710" y="2269154"/>
            <a:ext cx="9503410" cy="3051483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defTabSz="457200"/>
            <a:endParaRPr lang="de-DE" sz="2000" dirty="0">
              <a:solidFill>
                <a:prstClr val="black"/>
              </a:solidFill>
              <a:latin typeface="Helvetica"/>
              <a:cs typeface="Helvetica"/>
            </a:endParaRPr>
          </a:p>
          <a:p>
            <a:pPr defTabSz="457200"/>
            <a:r>
              <a:rPr lang="de-DE" sz="2800" b="1" dirty="0">
                <a:solidFill>
                  <a:prstClr val="black"/>
                </a:solidFill>
                <a:latin typeface="Helvetica"/>
                <a:cs typeface="Helvetica"/>
              </a:rPr>
              <a:t>Wer steckt hinter PEP?</a:t>
            </a:r>
          </a:p>
          <a:p>
            <a:pPr defTabSz="457200"/>
            <a:endParaRPr lang="de-DE" sz="2000" dirty="0">
              <a:solidFill>
                <a:prstClr val="black"/>
              </a:solidFill>
              <a:latin typeface="Helvetica"/>
              <a:cs typeface="Helvetica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prstClr val="black"/>
                </a:solidFill>
                <a:latin typeface="Helvetica"/>
                <a:cs typeface="Helvetica"/>
              </a:rPr>
              <a:t>Die Fachstelle PEP ist am Inselspital Bern angegliedert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prstClr val="black"/>
                </a:solidFill>
                <a:latin typeface="Helvetica"/>
                <a:cs typeface="Helvetica"/>
              </a:rPr>
              <a:t>Finanziell wird die Fachstelle von der Gesundheits- Sozial- </a:t>
            </a:r>
            <a:br>
              <a:rPr lang="de-DE" sz="2400" dirty="0">
                <a:solidFill>
                  <a:prstClr val="black"/>
                </a:solidFill>
                <a:latin typeface="Helvetica"/>
                <a:cs typeface="Helvetica"/>
              </a:rPr>
            </a:br>
            <a:r>
              <a:rPr lang="de-DE" sz="2400" dirty="0">
                <a:solidFill>
                  <a:prstClr val="black"/>
                </a:solidFill>
                <a:latin typeface="Helvetica"/>
                <a:cs typeface="Helvetica"/>
              </a:rPr>
              <a:t>und Integrationsdirektion des Kantons Bern unterstützt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prstClr val="black"/>
                </a:solidFill>
                <a:latin typeface="Helvetica"/>
                <a:cs typeface="Helvetica"/>
              </a:rPr>
              <a:t>Die diversen PEP-Angebote werden von Gesundheitsförderung Schweiz, von Kantonen und weiteren Trägerschaften unterstützt</a:t>
            </a:r>
          </a:p>
        </p:txBody>
      </p:sp>
    </p:spTree>
    <p:extLst>
      <p:ext uri="{BB962C8B-B14F-4D97-AF65-F5344CB8AC3E}">
        <p14:creationId xmlns:p14="http://schemas.microsoft.com/office/powerpoint/2010/main" val="1698953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739E3C-874D-E3AE-09B5-2F7EC8FF3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1120" y="2235200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CH" dirty="0"/>
          </a:p>
        </p:txBody>
      </p:sp>
      <p:pic>
        <p:nvPicPr>
          <p:cNvPr id="5" name="Bild 2" descr="Logo_PEP_RGB_pepinfo.jpg">
            <a:extLst>
              <a:ext uri="{FF2B5EF4-FFF2-40B4-BE49-F238E27FC236}">
                <a16:creationId xmlns:a16="http://schemas.microsoft.com/office/drawing/2014/main" id="{0BC1FB1F-4C3E-0C68-491B-E38E41BC9F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88947"/>
            <a:ext cx="3607727" cy="1082929"/>
          </a:xfrm>
          <a:prstGeom prst="rect">
            <a:avLst/>
          </a:prstGeom>
        </p:spPr>
      </p:pic>
      <p:cxnSp>
        <p:nvCxnSpPr>
          <p:cNvPr id="10" name="Gerade Verbindung 4">
            <a:extLst>
              <a:ext uri="{FF2B5EF4-FFF2-40B4-BE49-F238E27FC236}">
                <a16:creationId xmlns:a16="http://schemas.microsoft.com/office/drawing/2014/main" id="{55A5DACE-23DD-0F33-6AC8-2B30BBC71265}"/>
              </a:ext>
            </a:extLst>
          </p:cNvPr>
          <p:cNvCxnSpPr>
            <a:cxnSpLocks/>
          </p:cNvCxnSpPr>
          <p:nvPr/>
        </p:nvCxnSpPr>
        <p:spPr>
          <a:xfrm>
            <a:off x="520700" y="6083300"/>
            <a:ext cx="10989310" cy="85753"/>
          </a:xfrm>
          <a:prstGeom prst="line">
            <a:avLst/>
          </a:prstGeom>
          <a:ln w="15875">
            <a:solidFill>
              <a:srgbClr val="0086C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70759FEC-64D7-44CF-6297-B4ADF46AC35C}"/>
              </a:ext>
            </a:extLst>
          </p:cNvPr>
          <p:cNvSpPr txBox="1"/>
          <p:nvPr/>
        </p:nvSpPr>
        <p:spPr>
          <a:xfrm>
            <a:off x="457200" y="6134100"/>
            <a:ext cx="3111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de-DE" sz="1200" dirty="0">
                <a:solidFill>
                  <a:srgbClr val="0086CA"/>
                </a:solidFill>
                <a:latin typeface="Helvetica"/>
                <a:cs typeface="Helvetica"/>
              </a:rPr>
              <a:t>PEP – Gemeinsam Essen / 2024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5214EAB-2DFB-3968-26D2-ADA8C978C5C7}"/>
              </a:ext>
            </a:extLst>
          </p:cNvPr>
          <p:cNvSpPr txBox="1"/>
          <p:nvPr/>
        </p:nvSpPr>
        <p:spPr>
          <a:xfrm>
            <a:off x="3393762" y="6145320"/>
            <a:ext cx="2422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de-DE" sz="1200" dirty="0">
                <a:solidFill>
                  <a:srgbClr val="0086CA"/>
                </a:solidFill>
                <a:latin typeface="Helvetica"/>
                <a:cs typeface="Helvetica"/>
              </a:rPr>
              <a:t>Fachstelle PEP, </a:t>
            </a:r>
            <a:r>
              <a:rPr lang="de-DE" sz="1200" dirty="0" err="1">
                <a:solidFill>
                  <a:srgbClr val="0086CA"/>
                </a:solidFill>
                <a:latin typeface="Helvetica"/>
                <a:cs typeface="Helvetica"/>
              </a:rPr>
              <a:t>pepinfo.ch</a:t>
            </a:r>
            <a:endParaRPr lang="de-DE" sz="1200" dirty="0">
              <a:solidFill>
                <a:srgbClr val="0086CA"/>
              </a:solidFill>
              <a:latin typeface="Helvetica"/>
              <a:cs typeface="Helvetica"/>
            </a:endParaRPr>
          </a:p>
        </p:txBody>
      </p:sp>
      <p:pic>
        <p:nvPicPr>
          <p:cNvPr id="19" name="Bild 4" descr="Titel_Gemeinsam_Essen.jpg">
            <a:extLst>
              <a:ext uri="{FF2B5EF4-FFF2-40B4-BE49-F238E27FC236}">
                <a16:creationId xmlns:a16="http://schemas.microsoft.com/office/drawing/2014/main" id="{BC3D9155-7374-7722-EC9B-F29B47A46C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32" r="9086" b="2935"/>
          <a:stretch/>
        </p:blipFill>
        <p:spPr>
          <a:xfrm>
            <a:off x="8723233" y="8989"/>
            <a:ext cx="3414920" cy="342001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B61F6E5-4F34-3720-20C7-CB2A938147D9}"/>
              </a:ext>
            </a:extLst>
          </p:cNvPr>
          <p:cNvSpPr txBox="1"/>
          <p:nvPr/>
        </p:nvSpPr>
        <p:spPr>
          <a:xfrm>
            <a:off x="520699" y="2202687"/>
            <a:ext cx="10875011" cy="3900403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defTabSz="457200"/>
            <a:endParaRPr lang="de-DE" sz="2000" dirty="0">
              <a:solidFill>
                <a:prstClr val="black"/>
              </a:solidFill>
              <a:latin typeface="Helvetica"/>
              <a:cs typeface="Helvetica"/>
            </a:endParaRPr>
          </a:p>
          <a:p>
            <a:pPr defTabSz="457200"/>
            <a:r>
              <a:rPr lang="de-DE" sz="2800" b="1" dirty="0">
                <a:solidFill>
                  <a:prstClr val="black"/>
                </a:solidFill>
                <a:latin typeface="Helvetica"/>
                <a:cs typeface="Helvetica"/>
              </a:rPr>
              <a:t>Auftrag - Information und Sensibilisierung</a:t>
            </a:r>
          </a:p>
          <a:p>
            <a:pPr defTabSz="457200"/>
            <a:endParaRPr lang="de-DE" sz="2400" dirty="0">
              <a:solidFill>
                <a:prstClr val="black"/>
              </a:solidFill>
              <a:latin typeface="Helvetica"/>
              <a:cs typeface="Helvetica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prstClr val="black"/>
                </a:solidFill>
                <a:latin typeface="Helvetica"/>
                <a:cs typeface="Helvetica"/>
              </a:rPr>
              <a:t>Die Fachstelle PEP informiert, sensibilisiert und berät zu Essverhaltensstörungen, Adipositas, Muskel- und Fitnesssucht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prstClr val="black"/>
                </a:solidFill>
                <a:latin typeface="Helvetica"/>
                <a:cs typeface="Helvetica"/>
              </a:rPr>
              <a:t>Für unterschiedliche Zielgruppen werden niederschwellige Beratungsangebote angeboten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prstClr val="black"/>
                </a:solidFill>
                <a:latin typeface="Helvetica"/>
                <a:cs typeface="Helvetica"/>
              </a:rPr>
              <a:t>Durchführung von Informations-, Sensibilisierungs- und </a:t>
            </a:r>
            <a:r>
              <a:rPr lang="de-DE" sz="2400" b="1" dirty="0">
                <a:solidFill>
                  <a:prstClr val="black"/>
                </a:solidFill>
                <a:latin typeface="Helvetica"/>
                <a:cs typeface="Helvetica"/>
              </a:rPr>
              <a:t>Präventionsveranstaltungen</a:t>
            </a:r>
            <a:r>
              <a:rPr lang="de-DE" sz="2400" dirty="0">
                <a:solidFill>
                  <a:prstClr val="black"/>
                </a:solidFill>
                <a:latin typeface="Helvetica"/>
                <a:cs typeface="Helvetic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9833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739E3C-874D-E3AE-09B5-2F7EC8FF3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1120" y="2235200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CH" dirty="0"/>
          </a:p>
        </p:txBody>
      </p:sp>
      <p:pic>
        <p:nvPicPr>
          <p:cNvPr id="5" name="Bild 2" descr="Logo_PEP_RGB_pepinfo.jpg">
            <a:extLst>
              <a:ext uri="{FF2B5EF4-FFF2-40B4-BE49-F238E27FC236}">
                <a16:creationId xmlns:a16="http://schemas.microsoft.com/office/drawing/2014/main" id="{0BC1FB1F-4C3E-0C68-491B-E38E41BC9F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88947"/>
            <a:ext cx="3607727" cy="1082929"/>
          </a:xfrm>
          <a:prstGeom prst="rect">
            <a:avLst/>
          </a:prstGeom>
        </p:spPr>
      </p:pic>
      <p:cxnSp>
        <p:nvCxnSpPr>
          <p:cNvPr id="10" name="Gerade Verbindung 4">
            <a:extLst>
              <a:ext uri="{FF2B5EF4-FFF2-40B4-BE49-F238E27FC236}">
                <a16:creationId xmlns:a16="http://schemas.microsoft.com/office/drawing/2014/main" id="{55A5DACE-23DD-0F33-6AC8-2B30BBC71265}"/>
              </a:ext>
            </a:extLst>
          </p:cNvPr>
          <p:cNvCxnSpPr>
            <a:cxnSpLocks/>
          </p:cNvCxnSpPr>
          <p:nvPr/>
        </p:nvCxnSpPr>
        <p:spPr>
          <a:xfrm>
            <a:off x="520700" y="6083300"/>
            <a:ext cx="10989310" cy="85753"/>
          </a:xfrm>
          <a:prstGeom prst="line">
            <a:avLst/>
          </a:prstGeom>
          <a:ln w="15875">
            <a:solidFill>
              <a:srgbClr val="0086C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70759FEC-64D7-44CF-6297-B4ADF46AC35C}"/>
              </a:ext>
            </a:extLst>
          </p:cNvPr>
          <p:cNvSpPr txBox="1"/>
          <p:nvPr/>
        </p:nvSpPr>
        <p:spPr>
          <a:xfrm>
            <a:off x="457200" y="6134100"/>
            <a:ext cx="3111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de-DE" sz="1200" dirty="0">
                <a:solidFill>
                  <a:srgbClr val="0086CA"/>
                </a:solidFill>
                <a:latin typeface="Helvetica"/>
                <a:cs typeface="Helvetica"/>
              </a:rPr>
              <a:t>PEP – Gemeinsam Essen / 2024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5214EAB-2DFB-3968-26D2-ADA8C978C5C7}"/>
              </a:ext>
            </a:extLst>
          </p:cNvPr>
          <p:cNvSpPr txBox="1"/>
          <p:nvPr/>
        </p:nvSpPr>
        <p:spPr>
          <a:xfrm>
            <a:off x="3393762" y="6145320"/>
            <a:ext cx="2422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de-DE" sz="1200" dirty="0">
                <a:solidFill>
                  <a:srgbClr val="0086CA"/>
                </a:solidFill>
                <a:latin typeface="Helvetica"/>
                <a:cs typeface="Helvetica"/>
              </a:rPr>
              <a:t>Fachstelle PEP, </a:t>
            </a:r>
            <a:r>
              <a:rPr lang="de-DE" sz="1200" dirty="0" err="1">
                <a:solidFill>
                  <a:srgbClr val="0086CA"/>
                </a:solidFill>
                <a:latin typeface="Helvetica"/>
                <a:cs typeface="Helvetica"/>
              </a:rPr>
              <a:t>pepinfo.ch</a:t>
            </a:r>
            <a:endParaRPr lang="de-DE" sz="1200" dirty="0">
              <a:solidFill>
                <a:srgbClr val="0086CA"/>
              </a:solidFill>
              <a:latin typeface="Helvetica"/>
              <a:cs typeface="Helvetica"/>
            </a:endParaRPr>
          </a:p>
        </p:txBody>
      </p:sp>
      <p:pic>
        <p:nvPicPr>
          <p:cNvPr id="19" name="Bild 4" descr="Titel_Gemeinsam_Essen.jpg">
            <a:extLst>
              <a:ext uri="{FF2B5EF4-FFF2-40B4-BE49-F238E27FC236}">
                <a16:creationId xmlns:a16="http://schemas.microsoft.com/office/drawing/2014/main" id="{BC3D9155-7374-7722-EC9B-F29B47A46C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32" r="9086" b="2935"/>
          <a:stretch/>
        </p:blipFill>
        <p:spPr>
          <a:xfrm>
            <a:off x="8723233" y="8989"/>
            <a:ext cx="3414920" cy="342001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ADD6E87-3D37-F80B-BF03-56912ED5AEF0}"/>
              </a:ext>
            </a:extLst>
          </p:cNvPr>
          <p:cNvSpPr txBox="1"/>
          <p:nvPr/>
        </p:nvSpPr>
        <p:spPr>
          <a:xfrm>
            <a:off x="448534" y="2522046"/>
            <a:ext cx="10989310" cy="313316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defTabSz="457200"/>
            <a:endParaRPr lang="de-DE" sz="2000" dirty="0">
              <a:solidFill>
                <a:prstClr val="black"/>
              </a:solidFill>
              <a:latin typeface="Helvetica"/>
              <a:cs typeface="Helvetica"/>
            </a:endParaRPr>
          </a:p>
          <a:p>
            <a:pPr defTabSz="457200"/>
            <a:r>
              <a:rPr lang="de-DE" sz="2800" b="1" dirty="0">
                <a:solidFill>
                  <a:prstClr val="black"/>
                </a:solidFill>
                <a:latin typeface="Helvetica"/>
                <a:cs typeface="Helvetica"/>
              </a:rPr>
              <a:t>Angebote zu PEP – Gemeinsam Essen</a:t>
            </a:r>
          </a:p>
          <a:p>
            <a:pPr defTabSz="457200"/>
            <a:endParaRPr lang="de-DE" sz="2000" dirty="0">
              <a:solidFill>
                <a:prstClr val="black"/>
              </a:solidFill>
              <a:latin typeface="Helvetica"/>
              <a:cs typeface="Helvetica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prstClr val="black"/>
                </a:solidFill>
                <a:latin typeface="Helvetica"/>
                <a:cs typeface="Helvetica"/>
              </a:rPr>
              <a:t>In Tagesschulen und Kindertagesstätten werden Teamweiterbildungen, Beratung und Supervision zu Ess- und Tischkultur und Qualitätsentwicklung beim gemeinsamen Essen angeboten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prstClr val="black"/>
                </a:solidFill>
                <a:latin typeface="Helvetica"/>
                <a:cs typeface="Helvetica"/>
              </a:rPr>
              <a:t>Diese werden im Kanton Aargau durch die Fachstelle K&amp;F angeboten </a:t>
            </a:r>
            <a:br>
              <a:rPr lang="de-DE" sz="2400" dirty="0">
                <a:solidFill>
                  <a:prstClr val="black"/>
                </a:solidFill>
                <a:latin typeface="Helvetica"/>
                <a:cs typeface="Helvetica"/>
              </a:rPr>
            </a:br>
            <a:r>
              <a:rPr lang="de-DE" sz="2400" dirty="0">
                <a:solidFill>
                  <a:prstClr val="black"/>
                </a:solidFill>
                <a:latin typeface="Helvetica"/>
                <a:cs typeface="Helvetica"/>
              </a:rPr>
              <a:t>und von Rahim Lascandri durchgeführt 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de-DE" sz="2000" dirty="0">
              <a:solidFill>
                <a:prstClr val="black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39546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739E3C-874D-E3AE-09B5-2F7EC8FF3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3355" y="2177906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CH" dirty="0"/>
          </a:p>
        </p:txBody>
      </p:sp>
      <p:pic>
        <p:nvPicPr>
          <p:cNvPr id="5" name="Bild 2" descr="Logo_PEP_RGB_pepinfo.jpg">
            <a:extLst>
              <a:ext uri="{FF2B5EF4-FFF2-40B4-BE49-F238E27FC236}">
                <a16:creationId xmlns:a16="http://schemas.microsoft.com/office/drawing/2014/main" id="{0BC1FB1F-4C3E-0C68-491B-E38E41BC9F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88947"/>
            <a:ext cx="3607727" cy="1082929"/>
          </a:xfrm>
          <a:prstGeom prst="rect">
            <a:avLst/>
          </a:prstGeom>
        </p:spPr>
      </p:pic>
      <p:cxnSp>
        <p:nvCxnSpPr>
          <p:cNvPr id="10" name="Gerade Verbindung 4">
            <a:extLst>
              <a:ext uri="{FF2B5EF4-FFF2-40B4-BE49-F238E27FC236}">
                <a16:creationId xmlns:a16="http://schemas.microsoft.com/office/drawing/2014/main" id="{55A5DACE-23DD-0F33-6AC8-2B30BBC71265}"/>
              </a:ext>
            </a:extLst>
          </p:cNvPr>
          <p:cNvCxnSpPr>
            <a:cxnSpLocks/>
          </p:cNvCxnSpPr>
          <p:nvPr/>
        </p:nvCxnSpPr>
        <p:spPr>
          <a:xfrm>
            <a:off x="520700" y="6083300"/>
            <a:ext cx="10989310" cy="85753"/>
          </a:xfrm>
          <a:prstGeom prst="line">
            <a:avLst/>
          </a:prstGeom>
          <a:ln w="15875">
            <a:solidFill>
              <a:srgbClr val="0086C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70759FEC-64D7-44CF-6297-B4ADF46AC35C}"/>
              </a:ext>
            </a:extLst>
          </p:cNvPr>
          <p:cNvSpPr txBox="1"/>
          <p:nvPr/>
        </p:nvSpPr>
        <p:spPr>
          <a:xfrm>
            <a:off x="457200" y="6134100"/>
            <a:ext cx="3111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de-DE" sz="1200" dirty="0">
                <a:solidFill>
                  <a:srgbClr val="0086CA"/>
                </a:solidFill>
                <a:latin typeface="Helvetica"/>
                <a:cs typeface="Helvetica"/>
              </a:rPr>
              <a:t>PEP – Gemeinsam Essen / 2024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5214EAB-2DFB-3968-26D2-ADA8C978C5C7}"/>
              </a:ext>
            </a:extLst>
          </p:cNvPr>
          <p:cNvSpPr txBox="1"/>
          <p:nvPr/>
        </p:nvSpPr>
        <p:spPr>
          <a:xfrm>
            <a:off x="3393762" y="6145320"/>
            <a:ext cx="2422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de-DE" sz="1200" dirty="0">
                <a:solidFill>
                  <a:srgbClr val="0086CA"/>
                </a:solidFill>
                <a:latin typeface="Helvetica"/>
                <a:cs typeface="Helvetica"/>
              </a:rPr>
              <a:t>Fachstelle PEP, </a:t>
            </a:r>
            <a:r>
              <a:rPr lang="de-DE" sz="1200" dirty="0" err="1">
                <a:solidFill>
                  <a:srgbClr val="0086CA"/>
                </a:solidFill>
                <a:latin typeface="Helvetica"/>
                <a:cs typeface="Helvetica"/>
              </a:rPr>
              <a:t>pepinfo.ch</a:t>
            </a:r>
            <a:endParaRPr lang="de-DE" sz="1200" dirty="0">
              <a:solidFill>
                <a:srgbClr val="0086CA"/>
              </a:solidFill>
              <a:latin typeface="Helvetica"/>
              <a:cs typeface="Helvetica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35113C0-CD92-F247-4866-C65D1A5F60C5}"/>
              </a:ext>
            </a:extLst>
          </p:cNvPr>
          <p:cNvSpPr txBox="1">
            <a:spLocks/>
          </p:cNvSpPr>
          <p:nvPr/>
        </p:nvSpPr>
        <p:spPr>
          <a:xfrm>
            <a:off x="558800" y="1896770"/>
            <a:ext cx="11229340" cy="5720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0" i="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Fokus der Teamweiterbildung </a:t>
            </a:r>
            <a:r>
              <a:rPr kumimoji="0" lang="de-DE" sz="28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PEP-Gemeinsam Essen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Werte, Haltungen und Beziehungsgestaltung</a:t>
            </a:r>
            <a:r>
              <a:rPr lang="de-DE" sz="2400" dirty="0">
                <a:solidFill>
                  <a:sysClr val="windowText" lastClr="000000"/>
                </a:solidFill>
              </a:rPr>
              <a:t>,</a:t>
            </a: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</a:br>
            <a:r>
              <a:rPr lang="de-DE" sz="2400" dirty="0">
                <a:solidFill>
                  <a:sysClr val="windowText" lastClr="000000"/>
                </a:solidFill>
              </a:rPr>
              <a:t>während Mahlzeiteinnahmen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pic>
        <p:nvPicPr>
          <p:cNvPr id="6" name="Bild 3" descr="Tischkultur.jpg">
            <a:extLst>
              <a:ext uri="{FF2B5EF4-FFF2-40B4-BE49-F238E27FC236}">
                <a16:creationId xmlns:a16="http://schemas.microsoft.com/office/drawing/2014/main" id="{FCF2AAC1-2F1F-4975-81BC-40975DE4DF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8924" y="3190402"/>
            <a:ext cx="5268708" cy="277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09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739E3C-874D-E3AE-09B5-2F7EC8FF3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1120" y="2235200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CH" dirty="0"/>
          </a:p>
        </p:txBody>
      </p:sp>
      <p:pic>
        <p:nvPicPr>
          <p:cNvPr id="5" name="Bild 2" descr="Logo_PEP_RGB_pepinfo.jpg">
            <a:extLst>
              <a:ext uri="{FF2B5EF4-FFF2-40B4-BE49-F238E27FC236}">
                <a16:creationId xmlns:a16="http://schemas.microsoft.com/office/drawing/2014/main" id="{0BC1FB1F-4C3E-0C68-491B-E38E41BC9F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88947"/>
            <a:ext cx="3607727" cy="1082929"/>
          </a:xfrm>
          <a:prstGeom prst="rect">
            <a:avLst/>
          </a:prstGeom>
        </p:spPr>
      </p:pic>
      <p:cxnSp>
        <p:nvCxnSpPr>
          <p:cNvPr id="10" name="Gerade Verbindung 4">
            <a:extLst>
              <a:ext uri="{FF2B5EF4-FFF2-40B4-BE49-F238E27FC236}">
                <a16:creationId xmlns:a16="http://schemas.microsoft.com/office/drawing/2014/main" id="{55A5DACE-23DD-0F33-6AC8-2B30BBC71265}"/>
              </a:ext>
            </a:extLst>
          </p:cNvPr>
          <p:cNvCxnSpPr>
            <a:cxnSpLocks/>
          </p:cNvCxnSpPr>
          <p:nvPr/>
        </p:nvCxnSpPr>
        <p:spPr>
          <a:xfrm>
            <a:off x="520700" y="6083300"/>
            <a:ext cx="10989310" cy="85753"/>
          </a:xfrm>
          <a:prstGeom prst="line">
            <a:avLst/>
          </a:prstGeom>
          <a:ln w="15875">
            <a:solidFill>
              <a:srgbClr val="0086C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70759FEC-64D7-44CF-6297-B4ADF46AC35C}"/>
              </a:ext>
            </a:extLst>
          </p:cNvPr>
          <p:cNvSpPr txBox="1"/>
          <p:nvPr/>
        </p:nvSpPr>
        <p:spPr>
          <a:xfrm>
            <a:off x="457200" y="6134100"/>
            <a:ext cx="3111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de-DE" sz="1200" dirty="0">
                <a:solidFill>
                  <a:srgbClr val="0086CA"/>
                </a:solidFill>
                <a:latin typeface="Helvetica"/>
                <a:cs typeface="Helvetica"/>
              </a:rPr>
              <a:t>PEP – Gemeinsam Essen / 2024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5214EAB-2DFB-3968-26D2-ADA8C978C5C7}"/>
              </a:ext>
            </a:extLst>
          </p:cNvPr>
          <p:cNvSpPr txBox="1"/>
          <p:nvPr/>
        </p:nvSpPr>
        <p:spPr>
          <a:xfrm>
            <a:off x="3393762" y="6145320"/>
            <a:ext cx="2422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de-DE" sz="1200" dirty="0">
                <a:solidFill>
                  <a:srgbClr val="0086CA"/>
                </a:solidFill>
                <a:latin typeface="Helvetica"/>
                <a:cs typeface="Helvetica"/>
              </a:rPr>
              <a:t>Fachstelle PEP, </a:t>
            </a:r>
            <a:r>
              <a:rPr lang="de-DE" sz="1200" dirty="0" err="1">
                <a:solidFill>
                  <a:srgbClr val="0086CA"/>
                </a:solidFill>
                <a:latin typeface="Helvetica"/>
                <a:cs typeface="Helvetica"/>
              </a:rPr>
              <a:t>pepinfo.ch</a:t>
            </a:r>
            <a:endParaRPr lang="de-DE" sz="1200" dirty="0">
              <a:solidFill>
                <a:srgbClr val="0086CA"/>
              </a:solidFill>
              <a:latin typeface="Helvetica"/>
              <a:cs typeface="Helvetica"/>
            </a:endParaRPr>
          </a:p>
        </p:txBody>
      </p:sp>
      <p:pic>
        <p:nvPicPr>
          <p:cNvPr id="19" name="Bild 4" descr="Titel_Gemeinsam_Essen.jpg">
            <a:extLst>
              <a:ext uri="{FF2B5EF4-FFF2-40B4-BE49-F238E27FC236}">
                <a16:creationId xmlns:a16="http://schemas.microsoft.com/office/drawing/2014/main" id="{BC3D9155-7374-7722-EC9B-F29B47A46C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32" r="9086" b="2935"/>
          <a:stretch/>
        </p:blipFill>
        <p:spPr>
          <a:xfrm>
            <a:off x="8723233" y="8989"/>
            <a:ext cx="3414920" cy="342001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35DE7EF-E726-1F4C-C360-58B1F2F7B45D}"/>
              </a:ext>
            </a:extLst>
          </p:cNvPr>
          <p:cNvSpPr txBox="1"/>
          <p:nvPr/>
        </p:nvSpPr>
        <p:spPr>
          <a:xfrm>
            <a:off x="681990" y="2585416"/>
            <a:ext cx="10891520" cy="3255837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defTabSz="457200"/>
            <a:endParaRPr lang="de-DE" sz="2000" dirty="0">
              <a:solidFill>
                <a:prstClr val="black"/>
              </a:solidFill>
              <a:latin typeface="Helvetica"/>
              <a:cs typeface="Helvetica"/>
            </a:endParaRPr>
          </a:p>
          <a:p>
            <a:pPr defTabSz="457200"/>
            <a:r>
              <a:rPr lang="de-DE" sz="2800" b="1" dirty="0">
                <a:solidFill>
                  <a:prstClr val="black"/>
                </a:solidFill>
                <a:latin typeface="Helvetica"/>
                <a:cs typeface="Helvetica"/>
              </a:rPr>
              <a:t>Wie ist diese Teamweiterbildung aufgebaut? </a:t>
            </a:r>
          </a:p>
          <a:p>
            <a:pPr defTabSz="457200"/>
            <a:endParaRPr lang="de-DE" sz="2400" dirty="0">
              <a:solidFill>
                <a:prstClr val="black"/>
              </a:solidFill>
              <a:latin typeface="Helvetica"/>
              <a:cs typeface="Helvetica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prstClr val="black"/>
                </a:solidFill>
                <a:latin typeface="Helvetica"/>
                <a:cs typeface="Helvetica"/>
              </a:rPr>
              <a:t>Das Weiterbildungsangebot besteht aus zwei Modulen im Abstand von </a:t>
            </a:r>
            <a:br>
              <a:rPr lang="de-DE" sz="2400" dirty="0">
                <a:solidFill>
                  <a:prstClr val="black"/>
                </a:solidFill>
                <a:latin typeface="Helvetica"/>
                <a:cs typeface="Helvetica"/>
              </a:rPr>
            </a:br>
            <a:r>
              <a:rPr lang="de-DE" sz="2400" dirty="0">
                <a:solidFill>
                  <a:prstClr val="black"/>
                </a:solidFill>
                <a:latin typeface="Helvetica"/>
                <a:cs typeface="Helvetica"/>
              </a:rPr>
              <a:t>ca. drei bis vier Monaten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prstClr val="black"/>
                </a:solidFill>
                <a:latin typeface="Helvetica"/>
                <a:cs typeface="Helvetica"/>
              </a:rPr>
              <a:t>Beide Module finden samstags von 8.30 – 12.00 Uhr statt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prstClr val="black"/>
                </a:solidFill>
                <a:latin typeface="Helvetica"/>
                <a:cs typeface="Helvetica"/>
              </a:rPr>
              <a:t>Prozesse und Ergebnisse werden dokumentiert und an die Leitung gesendet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prstClr val="black"/>
                </a:solidFill>
                <a:latin typeface="Helvetica"/>
                <a:cs typeface="Helvetica"/>
              </a:rPr>
              <a:t>Links, Buchtipps, Unterlagen, kreative und ausgewogene Zwischenmahlzeitideen sind inbegriffen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de-DE" sz="2400" dirty="0">
              <a:solidFill>
                <a:prstClr val="black"/>
              </a:solidFill>
              <a:latin typeface="Helvetica"/>
              <a:cs typeface="Helvetica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de-DE" sz="2400" dirty="0">
              <a:solidFill>
                <a:prstClr val="black"/>
              </a:solidFill>
              <a:latin typeface="Helvetica"/>
              <a:cs typeface="Helvetica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de-DE" sz="2000" dirty="0">
              <a:solidFill>
                <a:prstClr val="black"/>
              </a:solidFill>
              <a:latin typeface="Helvetica"/>
              <a:cs typeface="Helvetica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de-DE" sz="2000" dirty="0">
              <a:solidFill>
                <a:prstClr val="black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81789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739E3C-874D-E3AE-09B5-2F7EC8FF3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1120" y="2235200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CH" dirty="0"/>
          </a:p>
        </p:txBody>
      </p:sp>
      <p:pic>
        <p:nvPicPr>
          <p:cNvPr id="5" name="Bild 2" descr="Logo_PEP_RGB_pepinfo.jpg">
            <a:extLst>
              <a:ext uri="{FF2B5EF4-FFF2-40B4-BE49-F238E27FC236}">
                <a16:creationId xmlns:a16="http://schemas.microsoft.com/office/drawing/2014/main" id="{0BC1FB1F-4C3E-0C68-491B-E38E41BC9F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88947"/>
            <a:ext cx="3607727" cy="1082929"/>
          </a:xfrm>
          <a:prstGeom prst="rect">
            <a:avLst/>
          </a:prstGeom>
        </p:spPr>
      </p:pic>
      <p:cxnSp>
        <p:nvCxnSpPr>
          <p:cNvPr id="10" name="Gerade Verbindung 4">
            <a:extLst>
              <a:ext uri="{FF2B5EF4-FFF2-40B4-BE49-F238E27FC236}">
                <a16:creationId xmlns:a16="http://schemas.microsoft.com/office/drawing/2014/main" id="{55A5DACE-23DD-0F33-6AC8-2B30BBC71265}"/>
              </a:ext>
            </a:extLst>
          </p:cNvPr>
          <p:cNvCxnSpPr>
            <a:cxnSpLocks/>
          </p:cNvCxnSpPr>
          <p:nvPr/>
        </p:nvCxnSpPr>
        <p:spPr>
          <a:xfrm>
            <a:off x="520700" y="6083300"/>
            <a:ext cx="10989310" cy="85753"/>
          </a:xfrm>
          <a:prstGeom prst="line">
            <a:avLst/>
          </a:prstGeom>
          <a:ln w="15875">
            <a:solidFill>
              <a:srgbClr val="0086C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70759FEC-64D7-44CF-6297-B4ADF46AC35C}"/>
              </a:ext>
            </a:extLst>
          </p:cNvPr>
          <p:cNvSpPr txBox="1"/>
          <p:nvPr/>
        </p:nvSpPr>
        <p:spPr>
          <a:xfrm>
            <a:off x="457200" y="6134100"/>
            <a:ext cx="3111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de-DE" sz="1200" dirty="0">
                <a:solidFill>
                  <a:srgbClr val="0086CA"/>
                </a:solidFill>
                <a:latin typeface="Helvetica"/>
                <a:cs typeface="Helvetica"/>
              </a:rPr>
              <a:t>PEP – Gemeinsam Essen / 2024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5214EAB-2DFB-3968-26D2-ADA8C978C5C7}"/>
              </a:ext>
            </a:extLst>
          </p:cNvPr>
          <p:cNvSpPr txBox="1"/>
          <p:nvPr/>
        </p:nvSpPr>
        <p:spPr>
          <a:xfrm>
            <a:off x="3393762" y="6145320"/>
            <a:ext cx="2422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de-DE" sz="1200" dirty="0">
                <a:solidFill>
                  <a:srgbClr val="0086CA"/>
                </a:solidFill>
                <a:latin typeface="Helvetica"/>
                <a:cs typeface="Helvetica"/>
              </a:rPr>
              <a:t>Fachstelle PEP, </a:t>
            </a:r>
            <a:r>
              <a:rPr lang="de-DE" sz="1200" dirty="0" err="1">
                <a:solidFill>
                  <a:srgbClr val="0086CA"/>
                </a:solidFill>
                <a:latin typeface="Helvetica"/>
                <a:cs typeface="Helvetica"/>
              </a:rPr>
              <a:t>pepinfo.ch</a:t>
            </a:r>
            <a:endParaRPr lang="de-DE" sz="1200" dirty="0">
              <a:solidFill>
                <a:srgbClr val="0086CA"/>
              </a:solidFill>
              <a:latin typeface="Helvetica"/>
              <a:cs typeface="Helvetica"/>
            </a:endParaRPr>
          </a:p>
        </p:txBody>
      </p:sp>
      <p:pic>
        <p:nvPicPr>
          <p:cNvPr id="19" name="Bild 4" descr="Titel_Gemeinsam_Essen.jpg">
            <a:extLst>
              <a:ext uri="{FF2B5EF4-FFF2-40B4-BE49-F238E27FC236}">
                <a16:creationId xmlns:a16="http://schemas.microsoft.com/office/drawing/2014/main" id="{BC3D9155-7374-7722-EC9B-F29B47A46C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32" r="9086" b="2935"/>
          <a:stretch/>
        </p:blipFill>
        <p:spPr>
          <a:xfrm>
            <a:off x="8723233" y="8989"/>
            <a:ext cx="3414920" cy="342001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1149A08-7212-E30C-F1A2-7CC355BCB805}"/>
              </a:ext>
            </a:extLst>
          </p:cNvPr>
          <p:cNvSpPr txBox="1"/>
          <p:nvPr/>
        </p:nvSpPr>
        <p:spPr>
          <a:xfrm>
            <a:off x="520700" y="1880413"/>
            <a:ext cx="11258550" cy="4191667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defTabSz="457200"/>
            <a:endParaRPr lang="de-DE" sz="2000" dirty="0">
              <a:solidFill>
                <a:prstClr val="black"/>
              </a:solidFill>
              <a:latin typeface="Helvetica"/>
              <a:cs typeface="Helvetica"/>
            </a:endParaRPr>
          </a:p>
          <a:p>
            <a:pPr defTabSz="457200"/>
            <a:r>
              <a:rPr lang="de-DE" sz="2800" b="1" dirty="0">
                <a:solidFill>
                  <a:prstClr val="black"/>
                </a:solidFill>
                <a:latin typeface="Helvetica"/>
                <a:cs typeface="Helvetica"/>
              </a:rPr>
              <a:t>Was bringt mir / uns diese Teamweiterbildung?</a:t>
            </a:r>
          </a:p>
          <a:p>
            <a:pPr defTabSz="457200"/>
            <a:endParaRPr lang="de-DE" sz="2400" dirty="0">
              <a:solidFill>
                <a:prstClr val="black"/>
              </a:solidFill>
              <a:latin typeface="Helvetica"/>
              <a:cs typeface="Helvetica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2400" dirty="0">
                <a:solidFill>
                  <a:prstClr val="black"/>
                </a:solidFill>
                <a:latin typeface="Helvetica"/>
                <a:cs typeface="Helvetica"/>
              </a:rPr>
              <a:t>I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nteraktiver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Aufbau und fachkundige Begleitung / Moderation 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prstClr val="black"/>
                </a:solidFill>
                <a:latin typeface="Helvetica"/>
                <a:cs typeface="Helvetica"/>
              </a:rPr>
              <a:t>Dadurch haben die MA Zeit, ihre Biografie und Haltung zu reflektieren, </a:t>
            </a:r>
            <a:br>
              <a:rPr lang="de-DE" sz="2400" dirty="0">
                <a:solidFill>
                  <a:prstClr val="black"/>
                </a:solidFill>
                <a:latin typeface="Helvetica"/>
                <a:cs typeface="Helvetica"/>
              </a:rPr>
            </a:br>
            <a:r>
              <a:rPr lang="de-DE" sz="2400" dirty="0">
                <a:solidFill>
                  <a:prstClr val="black"/>
                </a:solidFill>
                <a:latin typeface="Helvetica"/>
                <a:cs typeface="Helvetica"/>
              </a:rPr>
              <a:t>sich dazu auszutauschen, sowie </a:t>
            </a:r>
            <a:r>
              <a:rPr lang="de-DE" sz="2400" i="1" dirty="0">
                <a:solidFill>
                  <a:prstClr val="black"/>
                </a:solidFill>
                <a:latin typeface="Helvetica"/>
                <a:cs typeface="Helvetica"/>
              </a:rPr>
              <a:t>unterschiedliche</a:t>
            </a:r>
            <a:r>
              <a:rPr lang="de-DE" sz="2400" dirty="0">
                <a:solidFill>
                  <a:prstClr val="black"/>
                </a:solidFill>
                <a:latin typeface="Helvetica"/>
                <a:cs typeface="Helvetica"/>
              </a:rPr>
              <a:t> Haltungen </a:t>
            </a:r>
            <a:br>
              <a:rPr lang="de-DE" sz="2400" dirty="0">
                <a:solidFill>
                  <a:prstClr val="black"/>
                </a:solidFill>
                <a:latin typeface="Helvetica"/>
                <a:cs typeface="Helvetica"/>
              </a:rPr>
            </a:br>
            <a:r>
              <a:rPr lang="de-DE" sz="2400" dirty="0">
                <a:solidFill>
                  <a:prstClr val="black"/>
                </a:solidFill>
                <a:latin typeface="Helvetica"/>
                <a:cs typeface="Helvetica"/>
              </a:rPr>
              <a:t>und Werte zu erfahren</a:t>
            </a:r>
          </a:p>
          <a:p>
            <a:pPr defTabSz="457200"/>
            <a:r>
              <a:rPr lang="de-DE" sz="2400" b="1" dirty="0">
                <a:solidFill>
                  <a:prstClr val="black"/>
                </a:solidFill>
                <a:latin typeface="Helvetica"/>
                <a:cs typeface="Helvetica"/>
              </a:rPr>
              <a:t>Zeit um…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2400" dirty="0">
                <a:solidFill>
                  <a:prstClr val="black"/>
                </a:solidFill>
                <a:latin typeface="Helvetica"/>
                <a:cs typeface="Helvetica"/>
              </a:rPr>
              <a:t>…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als Team aktuelle Regeln und Strukturen zu reflektieren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2400" dirty="0">
                <a:solidFill>
                  <a:prstClr val="black"/>
                </a:solidFill>
                <a:latin typeface="Helvetica"/>
                <a:cs typeface="Helvetica"/>
              </a:rPr>
              <a:t>…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die Ist-Situation zu analysieren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prstClr val="black"/>
                </a:solidFill>
                <a:latin typeface="Helvetica"/>
                <a:cs typeface="Helvetica"/>
              </a:rPr>
              <a:t>… </a:t>
            </a:r>
            <a:r>
              <a:rPr lang="de-DE" sz="2400" i="1" dirty="0">
                <a:solidFill>
                  <a:prstClr val="black"/>
                </a:solidFill>
                <a:latin typeface="Helvetica"/>
                <a:cs typeface="Helvetica"/>
              </a:rPr>
              <a:t>gemeinsame</a:t>
            </a:r>
            <a:r>
              <a:rPr lang="de-DE" sz="2400" dirty="0">
                <a:solidFill>
                  <a:prstClr val="black"/>
                </a:solidFill>
                <a:latin typeface="Helvetica"/>
                <a:cs typeface="Helvetica"/>
              </a:rPr>
              <a:t> Haltungen und Werte, festzulegen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de-DE" sz="2400" dirty="0">
              <a:solidFill>
                <a:prstClr val="black"/>
              </a:solidFill>
              <a:latin typeface="Helvetica"/>
              <a:cs typeface="Helvetica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de-DE" sz="2000" dirty="0">
              <a:solidFill>
                <a:prstClr val="black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74668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739E3C-874D-E3AE-09B5-2F7EC8FF3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1120" y="2235200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CH" dirty="0"/>
          </a:p>
        </p:txBody>
      </p:sp>
      <p:pic>
        <p:nvPicPr>
          <p:cNvPr id="5" name="Bild 2" descr="Logo_PEP_RGB_pepinfo.jpg">
            <a:extLst>
              <a:ext uri="{FF2B5EF4-FFF2-40B4-BE49-F238E27FC236}">
                <a16:creationId xmlns:a16="http://schemas.microsoft.com/office/drawing/2014/main" id="{0BC1FB1F-4C3E-0C68-491B-E38E41BC9F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88947"/>
            <a:ext cx="3607727" cy="1082929"/>
          </a:xfrm>
          <a:prstGeom prst="rect">
            <a:avLst/>
          </a:prstGeom>
        </p:spPr>
      </p:pic>
      <p:cxnSp>
        <p:nvCxnSpPr>
          <p:cNvPr id="10" name="Gerade Verbindung 4">
            <a:extLst>
              <a:ext uri="{FF2B5EF4-FFF2-40B4-BE49-F238E27FC236}">
                <a16:creationId xmlns:a16="http://schemas.microsoft.com/office/drawing/2014/main" id="{55A5DACE-23DD-0F33-6AC8-2B30BBC71265}"/>
              </a:ext>
            </a:extLst>
          </p:cNvPr>
          <p:cNvCxnSpPr>
            <a:cxnSpLocks/>
          </p:cNvCxnSpPr>
          <p:nvPr/>
        </p:nvCxnSpPr>
        <p:spPr>
          <a:xfrm>
            <a:off x="520700" y="6083300"/>
            <a:ext cx="10989310" cy="85753"/>
          </a:xfrm>
          <a:prstGeom prst="line">
            <a:avLst/>
          </a:prstGeom>
          <a:ln w="15875">
            <a:solidFill>
              <a:srgbClr val="0086C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70759FEC-64D7-44CF-6297-B4ADF46AC35C}"/>
              </a:ext>
            </a:extLst>
          </p:cNvPr>
          <p:cNvSpPr txBox="1"/>
          <p:nvPr/>
        </p:nvSpPr>
        <p:spPr>
          <a:xfrm>
            <a:off x="457200" y="6134100"/>
            <a:ext cx="3111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de-DE" sz="1200" dirty="0">
                <a:solidFill>
                  <a:srgbClr val="0086CA"/>
                </a:solidFill>
                <a:latin typeface="Helvetica"/>
                <a:cs typeface="Helvetica"/>
              </a:rPr>
              <a:t>PEP – Gemeinsam Essen / 2024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5214EAB-2DFB-3968-26D2-ADA8C978C5C7}"/>
              </a:ext>
            </a:extLst>
          </p:cNvPr>
          <p:cNvSpPr txBox="1"/>
          <p:nvPr/>
        </p:nvSpPr>
        <p:spPr>
          <a:xfrm>
            <a:off x="3393762" y="6145320"/>
            <a:ext cx="2422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de-DE" sz="1200" dirty="0">
                <a:solidFill>
                  <a:srgbClr val="0086CA"/>
                </a:solidFill>
                <a:latin typeface="Helvetica"/>
                <a:cs typeface="Helvetica"/>
              </a:rPr>
              <a:t>Fachstelle PEP, </a:t>
            </a:r>
            <a:r>
              <a:rPr lang="de-DE" sz="1200" dirty="0" err="1">
                <a:solidFill>
                  <a:srgbClr val="0086CA"/>
                </a:solidFill>
                <a:latin typeface="Helvetica"/>
                <a:cs typeface="Helvetica"/>
              </a:rPr>
              <a:t>pepinfo.ch</a:t>
            </a:r>
            <a:endParaRPr lang="de-DE" sz="1200" dirty="0">
              <a:solidFill>
                <a:srgbClr val="0086CA"/>
              </a:solidFill>
              <a:latin typeface="Helvetica"/>
              <a:cs typeface="Helvetica"/>
            </a:endParaRPr>
          </a:p>
        </p:txBody>
      </p:sp>
      <p:pic>
        <p:nvPicPr>
          <p:cNvPr id="19" name="Bild 4" descr="Titel_Gemeinsam_Essen.jpg">
            <a:extLst>
              <a:ext uri="{FF2B5EF4-FFF2-40B4-BE49-F238E27FC236}">
                <a16:creationId xmlns:a16="http://schemas.microsoft.com/office/drawing/2014/main" id="{BC3D9155-7374-7722-EC9B-F29B47A46C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32" r="9086" b="2935"/>
          <a:stretch/>
        </p:blipFill>
        <p:spPr>
          <a:xfrm>
            <a:off x="8723233" y="8989"/>
            <a:ext cx="3414920" cy="342001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1149A08-7212-E30C-F1A2-7CC355BCB805}"/>
              </a:ext>
            </a:extLst>
          </p:cNvPr>
          <p:cNvSpPr txBox="1"/>
          <p:nvPr/>
        </p:nvSpPr>
        <p:spPr>
          <a:xfrm>
            <a:off x="520700" y="1771876"/>
            <a:ext cx="11258550" cy="4024856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defTabSz="457200"/>
            <a:endParaRPr lang="de-DE" sz="2000" dirty="0">
              <a:solidFill>
                <a:prstClr val="black"/>
              </a:solidFill>
              <a:latin typeface="Helvetica"/>
              <a:cs typeface="Helvetica"/>
            </a:endParaRPr>
          </a:p>
          <a:p>
            <a:pPr defTabSz="457200"/>
            <a:r>
              <a:rPr lang="de-DE" sz="2800" b="1" dirty="0">
                <a:solidFill>
                  <a:prstClr val="black"/>
                </a:solidFill>
                <a:latin typeface="Helvetica"/>
                <a:cs typeface="Helvetica"/>
              </a:rPr>
              <a:t>Was bringt mir uns diese Teamweiterbildung?</a:t>
            </a:r>
          </a:p>
          <a:p>
            <a:pPr defTabSz="457200"/>
            <a:endParaRPr lang="de-DE" sz="2400" dirty="0">
              <a:solidFill>
                <a:prstClr val="black"/>
              </a:solidFill>
              <a:latin typeface="Helvetica"/>
              <a:cs typeface="Helvetic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Zeit um…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prstClr val="black"/>
                </a:solidFill>
                <a:latin typeface="Helvetica"/>
                <a:cs typeface="Helvetica"/>
              </a:rPr>
              <a:t>… über Vorhaben zu diskutieren, diese auszuprobieren und evtl. zusätzliche </a:t>
            </a:r>
            <a:br>
              <a:rPr lang="de-DE" sz="2400" dirty="0">
                <a:solidFill>
                  <a:prstClr val="black"/>
                </a:solidFill>
                <a:latin typeface="Helvetica"/>
                <a:cs typeface="Helvetica"/>
              </a:rPr>
            </a:br>
            <a:r>
              <a:rPr lang="de-DE" sz="2400" dirty="0">
                <a:solidFill>
                  <a:prstClr val="black"/>
                </a:solidFill>
                <a:latin typeface="Helvetica"/>
                <a:cs typeface="Helvetica"/>
              </a:rPr>
              <a:t>     Veränderungen anzustreben / umzusetzen 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prstClr val="black"/>
                </a:solidFill>
                <a:latin typeface="Helvetica"/>
                <a:cs typeface="Helvetica"/>
              </a:rPr>
              <a:t>… Umgesetztes, Ausprobiertes zu reflektieren, ein Fazit zu ziehen und</a:t>
            </a:r>
            <a:br>
              <a:rPr lang="de-DE" sz="2400" dirty="0">
                <a:solidFill>
                  <a:prstClr val="black"/>
                </a:solidFill>
                <a:latin typeface="Helvetica"/>
                <a:cs typeface="Helvetica"/>
              </a:rPr>
            </a:br>
            <a:r>
              <a:rPr lang="de-DE" sz="2400" dirty="0">
                <a:solidFill>
                  <a:prstClr val="black"/>
                </a:solidFill>
                <a:latin typeface="Helvetica"/>
                <a:cs typeface="Helvetica"/>
              </a:rPr>
              <a:t>     gemeinsam das weitere Vorgehen festzulegen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2400" dirty="0">
                <a:solidFill>
                  <a:prstClr val="black"/>
                </a:solidFill>
                <a:latin typeface="Helvetica"/>
                <a:cs typeface="Helvetica"/>
              </a:rPr>
              <a:t>…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sich mit aktuellen, wissenschaftlich abgestützten Informationen, im Umgang    </a:t>
            </a: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</a:b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    mit Esssituationen (Kind will nichts essen, Unruhe am Tisch, etc.)  </a:t>
            </a: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</a:b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    zu vertiefen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de-DE" sz="2000" dirty="0">
              <a:solidFill>
                <a:prstClr val="black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86487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645</Words>
  <Application>Microsoft Office PowerPoint</Application>
  <PresentationFormat>Breitbild</PresentationFormat>
  <Paragraphs>99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Helvetica</vt:lpstr>
      <vt:lpstr>Wingdings</vt:lpstr>
      <vt:lpstr>Office</vt:lpstr>
      <vt:lpstr>    </vt:lpstr>
      <vt:lpstr>PowerPoint-Präsentation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Rahim Lascandri</dc:creator>
  <cp:lastModifiedBy>Rahim Lascandri</cp:lastModifiedBy>
  <cp:revision>5</cp:revision>
  <dcterms:created xsi:type="dcterms:W3CDTF">2024-08-31T19:39:48Z</dcterms:created>
  <dcterms:modified xsi:type="dcterms:W3CDTF">2024-09-01T14:45:00Z</dcterms:modified>
</cp:coreProperties>
</file>